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6" y="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4A7C4-EF85-42AB-B66E-85C3F35F3E59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2A7ED-6ED7-45FA-8926-9A9FD6C27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1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64931">
              <a:defRPr/>
            </a:pPr>
            <a:r>
              <a:rPr lang="en-US" dirty="0" smtClean="0"/>
              <a:t>Tim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08F6C-8400-4592-A489-62887793EAF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0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86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3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2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8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4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1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1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8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0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D786D-12EC-4EAF-B1F7-8A19BA809891}" type="datetimeFigureOut">
              <a:rPr lang="en-US" smtClean="0"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0F7FC-17D3-49DA-8320-B32808EA5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7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Landscape Revitalization, Outdoor Education Zones</a:t>
            </a:r>
            <a:br>
              <a:rPr lang="en-US" dirty="0" smtClean="0"/>
            </a:br>
            <a:r>
              <a:rPr lang="en-US" dirty="0" smtClean="0"/>
              <a:t>Planning Activity Outcomes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Planning &amp; Resources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8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dirty="0" smtClean="0"/>
              <a:t>Planning Outcome Highlights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2578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</a:pPr>
            <a:r>
              <a:rPr lang="en-US" b="1" dirty="0" smtClean="0">
                <a:solidFill>
                  <a:srgbClr val="D9253E"/>
                </a:solidFill>
              </a:rPr>
              <a:t>Landscape Revitalization – Outdoor Education Zones</a:t>
            </a:r>
          </a:p>
          <a:p>
            <a:pPr lvl="2">
              <a:spcBef>
                <a:spcPts val="200"/>
              </a:spcBef>
            </a:pPr>
            <a:r>
              <a:rPr lang="en-US" dirty="0" smtClean="0"/>
              <a:t>Supports the GCCCD &amp; GC sustainability efforts.</a:t>
            </a:r>
          </a:p>
          <a:p>
            <a:pPr lvl="2">
              <a:spcBef>
                <a:spcPts val="200"/>
              </a:spcBef>
            </a:pPr>
            <a:r>
              <a:rPr lang="en-US" dirty="0" smtClean="0"/>
              <a:t>Helped reduce the colleges water usage (</a:t>
            </a:r>
            <a:r>
              <a:rPr lang="en-US" b="1" dirty="0" smtClean="0"/>
              <a:t>Promote Institutional Effectiveness</a:t>
            </a:r>
            <a:r>
              <a:rPr lang="en-US" dirty="0" smtClean="0"/>
              <a:t>)</a:t>
            </a:r>
          </a:p>
          <a:p>
            <a:pPr lvl="2">
              <a:spcBef>
                <a:spcPts val="200"/>
              </a:spcBef>
            </a:pPr>
            <a:r>
              <a:rPr lang="en-US" dirty="0" smtClean="0"/>
              <a:t>Landscape incorporated into course curriculum (</a:t>
            </a:r>
            <a:r>
              <a:rPr lang="en-US" b="1" dirty="0" smtClean="0"/>
              <a:t>Provide an Exceptional Learning Environment</a:t>
            </a:r>
            <a:r>
              <a:rPr lang="en-US" dirty="0" smtClean="0"/>
              <a:t>)</a:t>
            </a:r>
          </a:p>
          <a:p>
            <a:pPr lvl="2">
              <a:spcBef>
                <a:spcPts val="200"/>
              </a:spcBef>
            </a:pPr>
            <a:r>
              <a:rPr lang="en-US" dirty="0" smtClean="0"/>
              <a:t>Provides a community resource demonstrating native plants and drought tolerant approaches. (</a:t>
            </a:r>
            <a:r>
              <a:rPr lang="en-US" b="1" dirty="0" smtClean="0"/>
              <a:t>Respond to Evolving Community Needs)</a:t>
            </a:r>
          </a:p>
          <a:p>
            <a:pPr lvl="2">
              <a:spcBef>
                <a:spcPts val="200"/>
              </a:spcBef>
            </a:pPr>
            <a:endParaRPr lang="en-US" dirty="0" smtClean="0"/>
          </a:p>
          <a:p>
            <a:pPr marL="1371600" lvl="3" indent="0">
              <a:spcBef>
                <a:spcPts val="200"/>
              </a:spcBef>
              <a:buNone/>
            </a:pPr>
            <a:endParaRPr lang="en-US" dirty="0"/>
          </a:p>
          <a:p>
            <a:pPr lvl="3">
              <a:spcBef>
                <a:spcPts val="200"/>
              </a:spcBef>
            </a:pPr>
            <a:endParaRPr lang="en-US" dirty="0" smtClean="0"/>
          </a:p>
          <a:p>
            <a:pPr lvl="3">
              <a:spcBef>
                <a:spcPts val="200"/>
              </a:spcBef>
            </a:pPr>
            <a:endParaRPr lang="en-US" dirty="0" smtClean="0"/>
          </a:p>
          <a:p>
            <a:pPr lvl="2">
              <a:spcBef>
                <a:spcPts val="2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5BBE-7310-8445-B7B5-D0CFA7FA4F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2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 Principals and </a:t>
            </a:r>
            <a:br>
              <a:rPr lang="en-US" dirty="0" smtClean="0"/>
            </a:br>
            <a:r>
              <a:rPr lang="en-US" dirty="0" smtClean="0"/>
              <a:t>Sustainability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 indent="-342900"/>
            <a:r>
              <a:rPr lang="en-US" b="1" dirty="0" smtClean="0"/>
              <a:t>Supports GCCCD Facilities Planning Principles</a:t>
            </a:r>
          </a:p>
          <a:p>
            <a:pPr marL="800100" lvl="3" indent="-342900"/>
            <a:r>
              <a:rPr lang="en-US" sz="2400" dirty="0" smtClean="0"/>
              <a:t>Provide healthy and comfortable learning and working environments</a:t>
            </a:r>
          </a:p>
          <a:p>
            <a:pPr marL="800100" lvl="3" indent="-342900"/>
            <a:r>
              <a:rPr lang="en-US" sz="2400" dirty="0" smtClean="0"/>
              <a:t>Support sustainable campus operations</a:t>
            </a:r>
          </a:p>
          <a:p>
            <a:pPr marL="800100" lvl="3" indent="-342900"/>
            <a:r>
              <a:rPr lang="en-US" sz="2400" dirty="0" smtClean="0"/>
              <a:t>Minimize the use of natural resources and negative impacts to the environment</a:t>
            </a:r>
          </a:p>
          <a:p>
            <a:pPr marL="342900" lvl="2" indent="-342900"/>
            <a:r>
              <a:rPr lang="en-US" b="1" dirty="0" smtClean="0"/>
              <a:t>Meets GCCCD Sustainability Goals</a:t>
            </a:r>
          </a:p>
          <a:p>
            <a:pPr marL="800100" lvl="3" indent="-342900"/>
            <a:r>
              <a:rPr lang="en-US" sz="2400" dirty="0" smtClean="0"/>
              <a:t>Campuses as Living Laboratories</a:t>
            </a:r>
          </a:p>
          <a:p>
            <a:pPr marL="800100" lvl="3" indent="-342900"/>
            <a:r>
              <a:rPr lang="en-US" sz="2400" dirty="0" smtClean="0"/>
              <a:t>Be champions of sustainability</a:t>
            </a:r>
          </a:p>
          <a:p>
            <a:pPr marL="800100" lvl="3" indent="-342900"/>
            <a:r>
              <a:rPr lang="en-US" sz="2400" dirty="0" smtClean="0"/>
              <a:t>Incorporate native/adaptive drought tolerant vegetation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357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Lowering Costs &amp;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3699"/>
            <a:ext cx="8229600" cy="4525963"/>
          </a:xfrm>
        </p:spPr>
        <p:txBody>
          <a:bodyPr/>
          <a:lstStyle/>
          <a:p>
            <a:pPr marL="342900" lvl="2" indent="-342900"/>
            <a:r>
              <a:rPr lang="en-US" dirty="0" smtClean="0"/>
              <a:t>Helped reduce the colleges water usage (</a:t>
            </a:r>
            <a:r>
              <a:rPr lang="en-US" b="1" dirty="0" smtClean="0"/>
              <a:t>Promote Institutional Effectiveness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7162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015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342900" lvl="2" indent="-342900"/>
            <a:r>
              <a:rPr lang="en-US" sz="2800" b="1" dirty="0" smtClean="0"/>
              <a:t>Landscape incorporated into course curriculum (Provide an Exceptional Learning Environment)</a:t>
            </a:r>
          </a:p>
          <a:p>
            <a:pPr marL="800100" lvl="3" indent="-342900"/>
            <a:r>
              <a:rPr lang="en-US" sz="2400" dirty="0" smtClean="0"/>
              <a:t>Geog. 121 includes these specific "native plant gardens" in 5 of its weekly labs, plus as part of 2 exams</a:t>
            </a:r>
          </a:p>
          <a:p>
            <a:pPr marL="800100" lvl="3" indent="-342900"/>
            <a:r>
              <a:rPr lang="en-US" sz="2400" dirty="0" smtClean="0"/>
              <a:t>Geol. 111, Geog./Geol. 172 through 176(Geology LAB) now utilizes the newly-designed education zones.</a:t>
            </a:r>
          </a:p>
          <a:p>
            <a:pPr marL="800100" lvl="3" indent="-342900"/>
            <a:r>
              <a:rPr lang="en-US" sz="2400" dirty="0" smtClean="0"/>
              <a:t>Biology 110 used the education zones in 5 sections (190 students). </a:t>
            </a:r>
          </a:p>
          <a:p>
            <a:pPr marL="342900" lvl="2" indent="-342900"/>
            <a:endParaRPr lang="en-US" b="1" dirty="0" smtClean="0"/>
          </a:p>
          <a:p>
            <a:pPr marL="342900" lvl="2" indent="-342900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 &amp; Beautification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b="1" dirty="0" smtClean="0"/>
              <a:t>Provides a community resource demonstrating native plants and drought tolerant approaches.                                     (Respond to Evolving Community Needs)</a:t>
            </a:r>
          </a:p>
          <a:p>
            <a:endParaRPr lang="en-US" dirty="0"/>
          </a:p>
        </p:txBody>
      </p:sp>
      <p:pic>
        <p:nvPicPr>
          <p:cNvPr id="2051" name="Picture 3" descr="C:\Documents and Settings\Tim.Flood\Desktop\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267199"/>
            <a:ext cx="2590800" cy="215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Tim.Flood\Desktop\pho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43400"/>
            <a:ext cx="2667000" cy="207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Tim.Flood\Desktop\pho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34048"/>
            <a:ext cx="3048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53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230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Landscape Revitalization, Outdoor Education Zones Planning Activity Outcomes</vt:lpstr>
      <vt:lpstr>Planning Outcome Highlights</vt:lpstr>
      <vt:lpstr>Planning Principals and  Sustainability Goals</vt:lpstr>
      <vt:lpstr>Lowering Costs &amp; Impacts</vt:lpstr>
      <vt:lpstr>Student Learning Outcomes</vt:lpstr>
      <vt:lpstr>Demonstration &amp; Beautification</vt:lpstr>
    </vt:vector>
  </TitlesOfParts>
  <Company>Grossmont-Cuyamaca Community College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GCCCD</dc:creator>
  <cp:lastModifiedBy>Patty.Sparks</cp:lastModifiedBy>
  <cp:revision>5</cp:revision>
  <dcterms:created xsi:type="dcterms:W3CDTF">2013-04-23T21:44:51Z</dcterms:created>
  <dcterms:modified xsi:type="dcterms:W3CDTF">2013-06-10T15:21:46Z</dcterms:modified>
</cp:coreProperties>
</file>